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7"/>
    <p:restoredTop sz="94666"/>
  </p:normalViewPr>
  <p:slideViewPr>
    <p:cSldViewPr>
      <p:cViewPr varScale="1">
        <p:scale>
          <a:sx n="102" d="100"/>
          <a:sy n="102" d="100"/>
        </p:scale>
        <p:origin x="11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3/7/18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3/7/18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3/7/18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3/7/18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3/7/18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3/7/18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3/7/18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3/7/18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3/7/18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3/7/18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3/7/18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3/7/18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1886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0" y="532501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/>
              <a:t>Formación Desarrollo Aplicaciones Web con Angular 5</a:t>
            </a:r>
          </a:p>
          <a:p>
            <a:pPr algn="ctr"/>
            <a:r>
              <a:rPr lang="es-ES" sz="2800" dirty="0"/>
              <a:t>Formularios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128"/>
            <a:ext cx="9144000" cy="403703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854" y="1909115"/>
            <a:ext cx="1908291" cy="20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Formularios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98425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Template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 </a:t>
            </a: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driven</a:t>
            </a:r>
            <a:endParaRPr lang="es-ES" sz="2000" dirty="0">
              <a:solidFill>
                <a:srgbClr val="0070C0"/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     </a:t>
            </a:r>
          </a:p>
          <a:p>
            <a:pPr algn="just"/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     En el módulo</a:t>
            </a:r>
          </a:p>
          <a:p>
            <a:pPr lvl="1"/>
            <a:r>
              <a:rPr lang="es-E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 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import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 { 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FormsModule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 } 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from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 '@angular/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forms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’;</a:t>
            </a:r>
          </a:p>
          <a:p>
            <a:pPr lvl="1"/>
            <a:endParaRPr lang="es-ES" sz="2400" dirty="0">
              <a:solidFill>
                <a:schemeClr val="accent1"/>
              </a:solidFill>
              <a:latin typeface="Avenir Roman" panose="02000503020000020003" pitchFamily="2" charset="0"/>
            </a:endParaRPr>
          </a:p>
          <a:p>
            <a:pPr lvl="1"/>
            <a:r>
              <a:rPr lang="es-ES" sz="2400" dirty="0">
                <a:solidFill>
                  <a:schemeClr val="accent1"/>
                </a:solidFill>
                <a:latin typeface="Avenir Roman" panose="02000503020000020003" pitchFamily="2" charset="0"/>
              </a:rPr>
              <a:t> </a:t>
            </a:r>
            <a:r>
              <a:rPr lang="es-ES" sz="2400" dirty="0">
                <a:latin typeface="Avenir Roman" panose="02000503020000020003" pitchFamily="2" charset="0"/>
              </a:rPr>
              <a:t>En la plantilla</a:t>
            </a:r>
          </a:p>
          <a:p>
            <a:r>
              <a:rPr lang="es-ES" sz="2000" dirty="0">
                <a:latin typeface="Avenir Roman" panose="02000503020000020003" pitchFamily="2" charset="0"/>
              </a:rPr>
              <a:t>       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&lt;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form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 #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nombreForm</a:t>
            </a:r>
            <a:r>
              <a:rPr lang="es-ES" dirty="0"/>
              <a:t> 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="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ngForm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" </a:t>
            </a:r>
          </a:p>
          <a:p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              (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ngSubmit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 )="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metodo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(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nombreForm.value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)"&gt;</a:t>
            </a:r>
          </a:p>
          <a:p>
            <a:pPr lvl="1"/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	&lt;input …. 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name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="propiedad" 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ngModel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&gt;</a:t>
            </a:r>
          </a:p>
          <a:p>
            <a:pPr lvl="1"/>
            <a:endParaRPr lang="es-ES" sz="2400" dirty="0">
              <a:solidFill>
                <a:schemeClr val="accent1"/>
              </a:solidFill>
              <a:latin typeface="Avenir Roman" panose="02000503020000020003" pitchFamily="2" charset="0"/>
            </a:endParaRPr>
          </a:p>
          <a:p>
            <a:pPr lvl="1"/>
            <a:r>
              <a:rPr lang="es-ES" sz="2400" dirty="0">
                <a:latin typeface="Avenir Roman" panose="02000503020000020003" pitchFamily="2" charset="0"/>
              </a:rPr>
              <a:t>En la clase del componente</a:t>
            </a:r>
          </a:p>
          <a:p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	 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metodo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(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objetoForm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) {</a:t>
            </a:r>
          </a:p>
          <a:p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	       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this.objeto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 = {</a:t>
            </a:r>
          </a:p>
          <a:p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		propiedad: 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nombreForm.controls.propiedad.value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,</a:t>
            </a:r>
          </a:p>
          <a:p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		};</a:t>
            </a:r>
          </a:p>
          <a:p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	}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490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Formularios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120161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Validación en la plantilla</a:t>
            </a:r>
          </a:p>
          <a:p>
            <a:pPr lvl="1" algn="just"/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Estados del formulario/campo</a:t>
            </a:r>
          </a:p>
          <a:p>
            <a:pPr lvl="1" algn="just"/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pristine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 |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dirty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untouched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 |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touched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invalid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 |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valid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</a:endParaRP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panose="02000503020000020003" pitchFamily="2" charset="0"/>
              </a:rPr>
              <a:t>#propiedad="</a:t>
            </a:r>
            <a:r>
              <a:rPr lang="es-ES" sz="2400" dirty="0" err="1">
                <a:solidFill>
                  <a:srgbClr val="0070C0"/>
                </a:solidFill>
                <a:latin typeface="Avenir Roman" panose="02000503020000020003" pitchFamily="2" charset="0"/>
              </a:rPr>
              <a:t>ngModel</a:t>
            </a:r>
            <a:r>
              <a:rPr lang="es-ES" sz="2400" dirty="0">
                <a:solidFill>
                  <a:srgbClr val="0070C0"/>
                </a:solidFill>
                <a:latin typeface="Avenir Roman" panose="02000503020000020003" pitchFamily="2" charset="0"/>
              </a:rPr>
              <a:t>"  </a:t>
            </a:r>
            <a:r>
              <a:rPr lang="es-ES" sz="2400" dirty="0" err="1">
                <a:solidFill>
                  <a:srgbClr val="0070C0"/>
                </a:solidFill>
                <a:latin typeface="Avenir Roman" panose="02000503020000020003" pitchFamily="2" charset="0"/>
              </a:rPr>
              <a:t>propiedad.estado</a:t>
            </a:r>
            <a:r>
              <a:rPr lang="es-ES" sz="2400" dirty="0">
                <a:solidFill>
                  <a:srgbClr val="0070C0"/>
                </a:solidFill>
                <a:latin typeface="Avenir Roman" panose="02000503020000020003" pitchFamily="2" charset="0"/>
              </a:rPr>
              <a:t> //</a:t>
            </a:r>
            <a:r>
              <a:rPr lang="es-ES" sz="2400" dirty="0" err="1">
                <a:solidFill>
                  <a:srgbClr val="0070C0"/>
                </a:solidFill>
                <a:latin typeface="Avenir Roman" panose="02000503020000020003" pitchFamily="2" charset="0"/>
              </a:rPr>
              <a:t>boolean</a:t>
            </a:r>
            <a:endParaRPr lang="es-ES" sz="2400" dirty="0">
              <a:solidFill>
                <a:srgbClr val="0070C0"/>
              </a:solidFill>
              <a:latin typeface="Avenir Roman" panose="02000503020000020003" pitchFamily="2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rgbClr val="0070C0"/>
              </a:solidFill>
              <a:latin typeface="Avenir Roman" panose="02000503020000020003" pitchFamily="2" charset="0"/>
            </a:endParaRPr>
          </a:p>
          <a:p>
            <a:pPr algn="just"/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     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04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Formularios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12016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Validación CSS</a:t>
            </a:r>
          </a:p>
          <a:p>
            <a:pPr lvl="1"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ng-pristine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 |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ng-dirty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ng-untouched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 |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ng-touched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ng-invalid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 |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ng-valid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</a:endParaRPr>
          </a:p>
          <a:p>
            <a:pPr lvl="1" algn="just"/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</a:endParaRPr>
          </a:p>
          <a:p>
            <a:pPr lvl="2" algn="just"/>
            <a:r>
              <a:rPr lang="es-ES" sz="2400" dirty="0" err="1">
                <a:solidFill>
                  <a:srgbClr val="0070C0"/>
                </a:solidFill>
                <a:latin typeface="Avenir Roman" panose="02000503020000020003" pitchFamily="2" charset="0"/>
              </a:rPr>
              <a:t>ng</a:t>
            </a:r>
            <a:r>
              <a:rPr lang="es-ES" sz="2400" dirty="0">
                <a:solidFill>
                  <a:srgbClr val="0070C0"/>
                </a:solidFill>
                <a:latin typeface="Avenir Roman" panose="02000503020000020003" pitchFamily="2" charset="0"/>
              </a:rPr>
              <a:t>-estado {</a:t>
            </a:r>
          </a:p>
          <a:p>
            <a:pPr lvl="3" algn="just"/>
            <a:r>
              <a:rPr lang="es-ES" sz="2400" dirty="0">
                <a:solidFill>
                  <a:srgbClr val="0070C0"/>
                </a:solidFill>
                <a:latin typeface="Avenir Roman" panose="02000503020000020003" pitchFamily="2" charset="0"/>
              </a:rPr>
              <a:t>reglas </a:t>
            </a:r>
            <a:r>
              <a:rPr lang="es-ES" sz="2400" dirty="0" err="1">
                <a:solidFill>
                  <a:srgbClr val="0070C0"/>
                </a:solidFill>
                <a:latin typeface="Avenir Roman" panose="02000503020000020003" pitchFamily="2" charset="0"/>
              </a:rPr>
              <a:t>css</a:t>
            </a:r>
            <a:endParaRPr lang="es-ES" sz="2400" dirty="0">
              <a:solidFill>
                <a:srgbClr val="0070C0"/>
              </a:solidFill>
              <a:latin typeface="Avenir Roman" panose="02000503020000020003" pitchFamily="2" charset="0"/>
            </a:endParaRPr>
          </a:p>
          <a:p>
            <a:pPr lvl="2" algn="just"/>
            <a:r>
              <a:rPr lang="es-ES" sz="2400" dirty="0">
                <a:solidFill>
                  <a:srgbClr val="0070C0"/>
                </a:solidFill>
                <a:latin typeface="Avenir Roman" panose="02000503020000020003" pitchFamily="2" charset="0"/>
              </a:rPr>
              <a:t>}</a:t>
            </a:r>
          </a:p>
          <a:p>
            <a:pPr algn="just"/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     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249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Formularios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9842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Model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 </a:t>
            </a: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driven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/Reactive </a:t>
            </a: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forms</a:t>
            </a: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rgbClr val="0070C0"/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     En el módulo</a:t>
            </a:r>
          </a:p>
          <a:p>
            <a:pPr lvl="1"/>
            <a:r>
              <a:rPr lang="es-E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 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import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 {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ReactiveFormsModule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} 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from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 '@angular/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forms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’;</a:t>
            </a:r>
          </a:p>
          <a:p>
            <a:pPr lvl="1"/>
            <a:endParaRPr lang="es-ES" sz="2400" dirty="0">
              <a:solidFill>
                <a:schemeClr val="accent1"/>
              </a:solidFill>
              <a:latin typeface="Avenir Roman" panose="02000503020000020003" pitchFamily="2" charset="0"/>
            </a:endParaRPr>
          </a:p>
          <a:p>
            <a:pPr lvl="1"/>
            <a:r>
              <a:rPr lang="es-ES" sz="2400" dirty="0">
                <a:solidFill>
                  <a:schemeClr val="accent1"/>
                </a:solidFill>
                <a:latin typeface="Avenir Roman" panose="02000503020000020003" pitchFamily="2" charset="0"/>
              </a:rPr>
              <a:t> </a:t>
            </a:r>
            <a:r>
              <a:rPr lang="es-ES" sz="2400" dirty="0">
                <a:latin typeface="Avenir Roman" panose="02000503020000020003" pitchFamily="2" charset="0"/>
              </a:rPr>
              <a:t>En la plantilla</a:t>
            </a:r>
          </a:p>
          <a:p>
            <a:r>
              <a:rPr lang="es-ES" sz="2000" dirty="0">
                <a:latin typeface="Avenir Roman" panose="02000503020000020003" pitchFamily="2" charset="0"/>
              </a:rPr>
              <a:t>       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&lt;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form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 [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formGroup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]="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nombreForm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"</a:t>
            </a:r>
          </a:p>
          <a:p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              (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ngSubmit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 )="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metodo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()"&gt;</a:t>
            </a:r>
          </a:p>
          <a:p>
            <a:pPr lvl="1"/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	&lt;input …. 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formControlName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="propiedad"&gt;</a:t>
            </a:r>
          </a:p>
          <a:p>
            <a:pPr lvl="1"/>
            <a:endParaRPr lang="es-ES" sz="2400" dirty="0">
              <a:solidFill>
                <a:schemeClr val="accent1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538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Formularios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256839"/>
            <a:ext cx="898425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>
                <a:latin typeface="Avenir Roman" panose="02000503020000020003" pitchFamily="2" charset="0"/>
              </a:rPr>
              <a:t>     Importaciones</a:t>
            </a:r>
          </a:p>
          <a:p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      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import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 { 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FormGroup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, 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FormControl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, 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Validators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 } 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from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 '@angular/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forms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';</a:t>
            </a:r>
          </a:p>
          <a:p>
            <a:pPr algn="just"/>
            <a:endParaRPr lang="es-ES" sz="2400" dirty="0">
              <a:solidFill>
                <a:schemeClr val="accent1"/>
              </a:solidFill>
              <a:latin typeface="Avenir Roman" panose="02000503020000020003" pitchFamily="2" charset="0"/>
            </a:endParaRPr>
          </a:p>
          <a:p>
            <a:pPr lvl="1"/>
            <a:r>
              <a:rPr lang="es-ES" sz="2400" dirty="0">
                <a:latin typeface="Avenir Roman" panose="02000503020000020003" pitchFamily="2" charset="0"/>
              </a:rPr>
              <a:t>En la clase del componente</a:t>
            </a:r>
          </a:p>
          <a:p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       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nombreForm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: 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FormGroup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;</a:t>
            </a:r>
          </a:p>
          <a:p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       </a:t>
            </a:r>
          </a:p>
          <a:p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       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ngOnInit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() {</a:t>
            </a:r>
          </a:p>
          <a:p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           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this.nombreForm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 = new 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FormGroup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({</a:t>
            </a:r>
          </a:p>
          <a:p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                  propiedad: new 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FormControl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(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valordeinicializacion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),</a:t>
            </a:r>
          </a:p>
          <a:p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            });</a:t>
            </a:r>
          </a:p>
          <a:p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        }</a:t>
            </a:r>
          </a:p>
          <a:p>
            <a:endParaRPr lang="es-ES" sz="2000" dirty="0">
              <a:solidFill>
                <a:schemeClr val="accent1"/>
              </a:solidFill>
              <a:latin typeface="Avenir Roman" panose="02000503020000020003" pitchFamily="2" charset="0"/>
            </a:endParaRPr>
          </a:p>
          <a:p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        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metodo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() {</a:t>
            </a:r>
          </a:p>
          <a:p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	 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this.objeto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 = {</a:t>
            </a:r>
          </a:p>
          <a:p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	       propiedad: 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this.nombreForm.get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(propiedad).</a:t>
            </a:r>
            <a:r>
              <a:rPr lang="es-ES" sz="2000" dirty="0" err="1">
                <a:solidFill>
                  <a:schemeClr val="accent1"/>
                </a:solidFill>
                <a:latin typeface="Avenir Roman" panose="02000503020000020003" pitchFamily="2" charset="0"/>
              </a:rPr>
              <a:t>value</a:t>
            </a:r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,</a:t>
            </a:r>
          </a:p>
          <a:p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	};</a:t>
            </a:r>
          </a:p>
          <a:p>
            <a:r>
              <a:rPr lang="es-ES" sz="2000" dirty="0">
                <a:solidFill>
                  <a:schemeClr val="accent1"/>
                </a:solidFill>
                <a:latin typeface="Avenir Roman" panose="02000503020000020003" pitchFamily="2" charset="0"/>
              </a:rPr>
              <a:t>         }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268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Formularios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12016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Validators</a:t>
            </a: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En la clase del componente</a:t>
            </a:r>
          </a:p>
          <a:p>
            <a:pPr lvl="1"/>
            <a:r>
              <a:rPr lang="es-E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propiedad: new </a:t>
            </a:r>
            <a:r>
              <a:rPr lang="es-ES" sz="2000" dirty="0" err="1">
                <a:solidFill>
                  <a:srgbClr val="0070C0"/>
                </a:solidFill>
                <a:latin typeface="Avenir Roman" panose="02000503020000020003" pitchFamily="2" charset="0"/>
              </a:rPr>
              <a:t>FormControl</a:t>
            </a:r>
            <a:r>
              <a:rPr lang="es-E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('', [</a:t>
            </a:r>
            <a:r>
              <a:rPr lang="es-ES" sz="2000" dirty="0" err="1">
                <a:solidFill>
                  <a:srgbClr val="0070C0"/>
                </a:solidFill>
                <a:latin typeface="Avenir Roman" panose="02000503020000020003" pitchFamily="2" charset="0"/>
              </a:rPr>
              <a:t>Validators.validador</a:t>
            </a:r>
            <a:r>
              <a:rPr lang="es-E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]),</a:t>
            </a:r>
          </a:p>
          <a:p>
            <a:pPr lvl="1"/>
            <a:endParaRPr lang="es-ES" sz="2000" dirty="0">
              <a:solidFill>
                <a:srgbClr val="0070C0"/>
              </a:solidFill>
              <a:latin typeface="Avenir Roman" panose="02000503020000020003" pitchFamily="2" charset="0"/>
            </a:endParaRPr>
          </a:p>
          <a:p>
            <a:pPr lvl="1"/>
            <a:r>
              <a:rPr lang="es-ES" sz="2400" dirty="0">
                <a:latin typeface="Avenir Roman" panose="02000503020000020003" pitchFamily="2" charset="0"/>
              </a:rPr>
              <a:t>En la plantilla</a:t>
            </a:r>
          </a:p>
          <a:p>
            <a:pPr lvl="1" algn="just"/>
            <a:r>
              <a:rPr lang="es-ES" sz="2000" dirty="0">
                <a:solidFill>
                  <a:srgbClr val="0070C0"/>
                </a:solidFill>
              </a:rPr>
              <a:t>…*</a:t>
            </a:r>
            <a:r>
              <a:rPr lang="es-ES" sz="2000" dirty="0" err="1">
                <a:solidFill>
                  <a:srgbClr val="0070C0"/>
                </a:solidFill>
              </a:rPr>
              <a:t>ngIf</a:t>
            </a:r>
            <a:r>
              <a:rPr lang="es-ES" sz="2000" dirty="0">
                <a:solidFill>
                  <a:srgbClr val="0070C0"/>
                </a:solidFill>
              </a:rPr>
              <a:t>="</a:t>
            </a:r>
            <a:r>
              <a:rPr lang="es-ES" sz="2000" dirty="0" err="1">
                <a:solidFill>
                  <a:srgbClr val="0070C0"/>
                </a:solidFill>
              </a:rPr>
              <a:t>nombreForm.get</a:t>
            </a:r>
            <a:r>
              <a:rPr lang="es-ES" sz="2000" dirty="0">
                <a:solidFill>
                  <a:srgbClr val="0070C0"/>
                </a:solidFill>
              </a:rPr>
              <a:t>('propiedad’).estado…"...</a:t>
            </a:r>
          </a:p>
          <a:p>
            <a:pPr lvl="1" algn="just"/>
            <a:r>
              <a:rPr lang="es-ES" sz="2000" dirty="0">
                <a:solidFill>
                  <a:srgbClr val="0070C0"/>
                </a:solidFill>
              </a:rPr>
              <a:t>…*</a:t>
            </a:r>
            <a:r>
              <a:rPr lang="es-ES" sz="2000" dirty="0" err="1">
                <a:solidFill>
                  <a:srgbClr val="0070C0"/>
                </a:solidFill>
              </a:rPr>
              <a:t>ngIf</a:t>
            </a:r>
            <a:r>
              <a:rPr lang="es-ES" sz="2000" dirty="0">
                <a:solidFill>
                  <a:srgbClr val="0070C0"/>
                </a:solidFill>
              </a:rPr>
              <a:t>="</a:t>
            </a:r>
            <a:r>
              <a:rPr lang="es-ES" sz="2000" dirty="0" err="1">
                <a:solidFill>
                  <a:srgbClr val="0070C0"/>
                </a:solidFill>
              </a:rPr>
              <a:t>nombreForm.get</a:t>
            </a:r>
            <a:r>
              <a:rPr lang="es-ES" sz="2000" dirty="0">
                <a:solidFill>
                  <a:srgbClr val="0070C0"/>
                </a:solidFill>
              </a:rPr>
              <a:t>('propiedad').</a:t>
            </a:r>
            <a:r>
              <a:rPr lang="es-ES" sz="2000" dirty="0" err="1">
                <a:solidFill>
                  <a:srgbClr val="0070C0"/>
                </a:solidFill>
              </a:rPr>
              <a:t>hasError</a:t>
            </a:r>
            <a:r>
              <a:rPr lang="es-ES" sz="2000" dirty="0">
                <a:solidFill>
                  <a:srgbClr val="0070C0"/>
                </a:solidFill>
              </a:rPr>
              <a:t>('validador')... "…</a:t>
            </a:r>
          </a:p>
          <a:p>
            <a:pPr lvl="1" algn="just"/>
            <a:endParaRPr lang="es-ES" dirty="0"/>
          </a:p>
          <a:p>
            <a:pPr lvl="1" algn="just"/>
            <a:endParaRPr lang="es-ES" sz="2400" dirty="0">
              <a:solidFill>
                <a:srgbClr val="0070C0"/>
              </a:solidFill>
              <a:latin typeface="Avenir Roman" panose="02000503020000020003" pitchFamily="2" charset="0"/>
            </a:endParaRPr>
          </a:p>
          <a:p>
            <a:pPr algn="just"/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     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232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Formularios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12016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valueChanges</a:t>
            </a: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En la clase del componente</a:t>
            </a:r>
          </a:p>
          <a:p>
            <a:pPr lvl="1"/>
            <a:r>
              <a:rPr lang="es-ES" sz="2000" dirty="0" err="1">
                <a:solidFill>
                  <a:srgbClr val="0070C0"/>
                </a:solidFill>
                <a:latin typeface="Avenir Roman" panose="02000503020000020003" pitchFamily="2" charset="0"/>
              </a:rPr>
              <a:t>this.nombreForm.valueChanges.subscribe</a:t>
            </a:r>
            <a:r>
              <a:rPr lang="es-E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(</a:t>
            </a:r>
            <a:r>
              <a:rPr lang="es-ES" sz="2000" dirty="0" err="1">
                <a:solidFill>
                  <a:srgbClr val="0070C0"/>
                </a:solidFill>
                <a:latin typeface="Avenir Roman" panose="02000503020000020003" pitchFamily="2" charset="0"/>
              </a:rPr>
              <a:t>objetoForm</a:t>
            </a:r>
            <a:r>
              <a:rPr lang="es-E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 =&gt; {</a:t>
            </a:r>
          </a:p>
          <a:p>
            <a:pPr lvl="1"/>
            <a:r>
              <a:rPr lang="es-E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	// código actualización </a:t>
            </a:r>
          </a:p>
          <a:p>
            <a:pPr lvl="1"/>
            <a:r>
              <a:rPr lang="es-E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             </a:t>
            </a:r>
            <a:r>
              <a:rPr lang="es-ES" sz="2000" dirty="0" err="1">
                <a:solidFill>
                  <a:srgbClr val="0070C0"/>
                </a:solidFill>
                <a:latin typeface="Avenir Roman" panose="02000503020000020003" pitchFamily="2" charset="0"/>
              </a:rPr>
              <a:t>setValue</a:t>
            </a:r>
            <a:r>
              <a:rPr lang="es-E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(valor, {</a:t>
            </a:r>
            <a:r>
              <a:rPr lang="es-ES" sz="2000" dirty="0" err="1">
                <a:solidFill>
                  <a:srgbClr val="0070C0"/>
                </a:solidFill>
                <a:latin typeface="Avenir Roman" panose="02000503020000020003" pitchFamily="2" charset="0"/>
              </a:rPr>
              <a:t>emitEvent</a:t>
            </a:r>
            <a:r>
              <a:rPr lang="es-E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: false})</a:t>
            </a:r>
          </a:p>
          <a:p>
            <a:pPr lvl="1"/>
            <a:r>
              <a:rPr lang="es-E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});</a:t>
            </a:r>
          </a:p>
          <a:p>
            <a:pPr lvl="1"/>
            <a:endParaRPr lang="es-ES" sz="2000" dirty="0">
              <a:solidFill>
                <a:srgbClr val="0070C0"/>
              </a:solidFill>
              <a:latin typeface="Avenir Roman" panose="02000503020000020003" pitchFamily="2" charset="0"/>
            </a:endParaRPr>
          </a:p>
          <a:p>
            <a:pPr lvl="1"/>
            <a:r>
              <a:rPr lang="es-ES" sz="2400" dirty="0">
                <a:latin typeface="Avenir Roman" panose="02000503020000020003" pitchFamily="2" charset="0"/>
              </a:rPr>
              <a:t>En la plantilla</a:t>
            </a:r>
          </a:p>
          <a:p>
            <a:pPr lvl="1" algn="just"/>
            <a:r>
              <a:rPr lang="es-ES" sz="2000" dirty="0">
                <a:solidFill>
                  <a:srgbClr val="0070C0"/>
                </a:solidFill>
              </a:rPr>
              <a:t>…</a:t>
            </a:r>
            <a:r>
              <a:rPr lang="es-ES" sz="2000" dirty="0" err="1">
                <a:solidFill>
                  <a:srgbClr val="0070C0"/>
                </a:solidFill>
              </a:rPr>
              <a:t>value</a:t>
            </a:r>
            <a:r>
              <a:rPr lang="es-ES" sz="2000" dirty="0">
                <a:solidFill>
                  <a:srgbClr val="0070C0"/>
                </a:solidFill>
              </a:rPr>
              <a:t>="{{</a:t>
            </a:r>
            <a:r>
              <a:rPr lang="es-ES" sz="2000" dirty="0" err="1">
                <a:solidFill>
                  <a:srgbClr val="0070C0"/>
                </a:solidFill>
              </a:rPr>
              <a:t>nombreForm.value.propiedad</a:t>
            </a:r>
            <a:r>
              <a:rPr lang="es-ES" sz="2000" dirty="0">
                <a:solidFill>
                  <a:srgbClr val="0070C0"/>
                </a:solidFill>
              </a:rPr>
              <a:t>}}”…</a:t>
            </a:r>
          </a:p>
          <a:p>
            <a:pPr lvl="1" algn="just"/>
            <a:endParaRPr lang="es-ES" dirty="0"/>
          </a:p>
          <a:p>
            <a:pPr lvl="1" algn="just"/>
            <a:endParaRPr lang="es-ES" sz="2400" dirty="0">
              <a:solidFill>
                <a:srgbClr val="0070C0"/>
              </a:solidFill>
              <a:latin typeface="Avenir Roman" panose="02000503020000020003" pitchFamily="2" charset="0"/>
            </a:endParaRPr>
          </a:p>
          <a:p>
            <a:pPr algn="just"/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     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1379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8454</TotalTime>
  <Words>271</Words>
  <Application>Microsoft Macintosh PowerPoint</Application>
  <PresentationFormat>Presentación en pantalla (4:3)</PresentationFormat>
  <Paragraphs>100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Avenir Roman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</dc:creator>
  <cp:lastModifiedBy>Microsoft Office User</cp:lastModifiedBy>
  <cp:revision>178</cp:revision>
  <dcterms:created xsi:type="dcterms:W3CDTF">2016-01-18T10:38:04Z</dcterms:created>
  <dcterms:modified xsi:type="dcterms:W3CDTF">2018-07-03T15:25:20Z</dcterms:modified>
</cp:coreProperties>
</file>